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57" r:id="rId3"/>
    <p:sldId id="258" r:id="rId4"/>
    <p:sldId id="268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2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338AED8-E603-4330-B9CB-07564427AE13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3882714-7A4D-446B-B447-9358BA2BC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569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AED8-E603-4330-B9CB-07564427AE13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82714-7A4D-446B-B447-9358BA2BC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823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AED8-E603-4330-B9CB-07564427AE13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82714-7A4D-446B-B447-9358BA2BC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523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AED8-E603-4330-B9CB-07564427AE13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82714-7A4D-446B-B447-9358BA2BC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555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AED8-E603-4330-B9CB-07564427AE13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82714-7A4D-446B-B447-9358BA2BC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8863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AED8-E603-4330-B9CB-07564427AE13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82714-7A4D-446B-B447-9358BA2BC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065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AED8-E603-4330-B9CB-07564427AE13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82714-7A4D-446B-B447-9358BA2BC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30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D338AED8-E603-4330-B9CB-07564427AE13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82714-7A4D-446B-B447-9358BA2BC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7043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D338AED8-E603-4330-B9CB-07564427AE13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82714-7A4D-446B-B447-9358BA2BC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8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AED8-E603-4330-B9CB-07564427AE13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82714-7A4D-446B-B447-9358BA2BC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515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AED8-E603-4330-B9CB-07564427AE13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82714-7A4D-446B-B447-9358BA2BC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354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AED8-E603-4330-B9CB-07564427AE13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82714-7A4D-446B-B447-9358BA2BC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04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AED8-E603-4330-B9CB-07564427AE13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82714-7A4D-446B-B447-9358BA2BC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159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AED8-E603-4330-B9CB-07564427AE13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82714-7A4D-446B-B447-9358BA2BC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82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AED8-E603-4330-B9CB-07564427AE13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82714-7A4D-446B-B447-9358BA2BC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56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AED8-E603-4330-B9CB-07564427AE13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82714-7A4D-446B-B447-9358BA2BC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92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AED8-E603-4330-B9CB-07564427AE13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82714-7A4D-446B-B447-9358BA2BC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548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338AED8-E603-4330-B9CB-07564427AE13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3882714-7A4D-446B-B447-9358BA2BC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566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4435D-A6BE-4548-BED1-B67420D6BF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7008" y="1431235"/>
            <a:ext cx="9104243" cy="3829878"/>
          </a:xfrm>
        </p:spPr>
        <p:txBody>
          <a:bodyPr>
            <a:normAutofit/>
          </a:bodyPr>
          <a:lstStyle/>
          <a:p>
            <a:pPr algn="just"/>
            <a:r>
              <a:rPr lang="en-US" b="1" dirty="0"/>
              <a:t>Determination of Heat Of Neutralization by using strong acid and base</a:t>
            </a: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106135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66C79-6D1A-41DA-A016-C1B95C6A9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4498F-FE4E-4AE2-9A77-98B54A660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0" y="2603500"/>
            <a:ext cx="11224592" cy="341630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Stirrer and calorimeter are washed and weighed.</a:t>
            </a:r>
          </a:p>
          <a:p>
            <a:pPr algn="just"/>
            <a:r>
              <a:rPr lang="en-US" dirty="0"/>
              <a:t>100 ml of water is added in the calorimeter and temperature is noted using a thermometer.</a:t>
            </a:r>
          </a:p>
          <a:p>
            <a:pPr algn="just"/>
            <a:r>
              <a:rPr lang="en-US" dirty="0"/>
              <a:t>In this water pre weighed quantity of KNO</a:t>
            </a:r>
            <a:r>
              <a:rPr lang="en-US" sz="1200" dirty="0"/>
              <a:t>3 </a:t>
            </a:r>
            <a:r>
              <a:rPr lang="en-US" dirty="0"/>
              <a:t>is added.</a:t>
            </a:r>
          </a:p>
          <a:p>
            <a:pPr algn="just"/>
            <a:r>
              <a:rPr lang="en-US" dirty="0"/>
              <a:t>The mixture is stirred and the fall of temperature is</a:t>
            </a:r>
            <a:br>
              <a:rPr lang="en-US" dirty="0"/>
            </a:br>
            <a:r>
              <a:rPr lang="en-US" dirty="0"/>
              <a:t>recorded. </a:t>
            </a:r>
          </a:p>
          <a:p>
            <a:pPr algn="just"/>
            <a:r>
              <a:rPr lang="en-US" dirty="0"/>
              <a:t>A graph is plotted between temp and time and calculation are made.</a:t>
            </a:r>
          </a:p>
        </p:txBody>
      </p:sp>
    </p:spTree>
    <p:extLst>
      <p:ext uri="{BB962C8B-B14F-4D97-AF65-F5344CB8AC3E}">
        <p14:creationId xmlns:p14="http://schemas.microsoft.com/office/powerpoint/2010/main" val="3570453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12784-EA90-4028-B852-8646C3343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842DA80-E286-4C97-BF8C-2AB0E1A3B95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54955" y="2219186"/>
                <a:ext cx="8929950" cy="3558762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en-US" sz="2000" dirty="0"/>
                  <a:t>Weight of the Calorimeter + Stirrer + Lid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+mj-lt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+mj-lt"/>
                          </a:rPr>
                          <m:t>𝐴</m:t>
                        </m:r>
                      </m:e>
                      <m:sub>
                        <m:r>
                          <a:rPr lang="en-US" sz="2000" b="0" i="1" smtClean="0">
                            <a:latin typeface="+mj-lt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g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dirty="0"/>
              </a:p>
              <a:p>
                <a:pPr algn="just"/>
                <a:r>
                  <a:rPr lang="en-US" sz="2000" dirty="0"/>
                  <a:t>Weight of the Calorimeter + Stirrer + Lid + Water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g</a:t>
                </a:r>
              </a:p>
              <a:p>
                <a:pPr algn="just"/>
                <a:r>
                  <a:rPr lang="en-US" sz="2000" dirty="0"/>
                  <a:t>Weight of the Calorimeter + Stirrer + Lid + Water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𝐾𝑁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000" dirty="0"/>
                  <a:t>g</a:t>
                </a:r>
              </a:p>
              <a:p>
                <a:pPr algn="just"/>
                <a:r>
                  <a:rPr lang="en-US" sz="2000" dirty="0"/>
                  <a:t>Weight of Water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2000" dirty="0"/>
              </a:p>
              <a:p>
                <a:pPr algn="just"/>
                <a:r>
                  <a:rPr lang="en-US" sz="2000" dirty="0"/>
                  <a:t>Weight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𝐾𝑁𝑂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000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000" dirty="0"/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= W</a:t>
                </a:r>
              </a:p>
              <a:p>
                <a:pPr algn="just"/>
                <a:r>
                  <a:rPr lang="en-US" sz="2000" dirty="0"/>
                  <a:t>Weight of Solution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000" dirty="0"/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=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842DA80-E286-4C97-BF8C-2AB0E1A3B95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54955" y="2219186"/>
                <a:ext cx="8929950" cy="3558762"/>
              </a:xfrm>
              <a:blipFill>
                <a:blip r:embed="rId2"/>
                <a:stretch>
                  <a:fillRect l="-273" t="-8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4072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C6388-A992-4943-B3E7-C6A4341CE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8DE4BFF-9A29-4A4A-873D-1148904B8CC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54954" y="2603499"/>
                <a:ext cx="9685324" cy="3757543"/>
              </a:xfrm>
            </p:spPr>
            <p:txBody>
              <a:bodyPr>
                <a:normAutofit fontScale="92500" lnSpcReduction="10000"/>
              </a:bodyPr>
              <a:lstStyle/>
              <a:p>
                <a:pPr algn="just"/>
                <a:r>
                  <a:rPr lang="en-US" sz="2000" dirty="0"/>
                  <a:t>Specific heat of Calorimeter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= 0.091</a:t>
                </a:r>
              </a:p>
              <a:p>
                <a:pPr algn="just"/>
                <a:r>
                  <a:rPr lang="en-US" sz="2000" dirty="0"/>
                  <a:t>Specific heat of Solution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= 1</a:t>
                </a:r>
              </a:p>
              <a:p>
                <a:pPr algn="just"/>
                <a:r>
                  <a:rPr lang="en-US" sz="2000" dirty="0"/>
                  <a:t>Initial temperature of water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  <m:r>
                      <a:rPr lang="en-US" sz="20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  <a:p>
                <a:pPr algn="just"/>
                <a:r>
                  <a:rPr lang="en-US" sz="2000" dirty="0"/>
                  <a:t>Final temperature of Solution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  <m:r>
                      <a:rPr lang="en-US" sz="20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------- From Graph</a:t>
                </a:r>
              </a:p>
              <a:p>
                <a:pPr algn="just"/>
                <a:r>
                  <a:rPr lang="en-US" sz="2000" dirty="0"/>
                  <a:t>Fall in temperature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  <m:r>
                      <a:rPr lang="en-US" sz="20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  <m:r>
                      <a:rPr lang="en-US" sz="20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  <a:p>
                <a:pPr algn="just"/>
                <a:r>
                  <a:rPr lang="en-US" sz="2000" dirty="0"/>
                  <a:t>Mass of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𝐾𝑁𝑂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= M = 101 g</a:t>
                </a:r>
              </a:p>
              <a:p>
                <a:pPr algn="just"/>
                <a:r>
                  <a:rPr lang="en-US" sz="2000" dirty="0"/>
                  <a:t>Weight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𝐾𝑁𝑂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000" dirty="0"/>
                  <a:t> = W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000" dirty="0"/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000" dirty="0"/>
              </a:p>
              <a:p>
                <a:pPr algn="just"/>
                <a:r>
                  <a:rPr lang="en-US" sz="2000" dirty="0"/>
                  <a:t>Heat of Solution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1000</m:t>
                        </m:r>
                      </m:den>
                    </m:f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𝐾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𝑐𝑎𝑙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2000" dirty="0"/>
                  <a:t>	(1 Cal. = 4.184J)		Or</a:t>
                </a:r>
              </a:p>
              <a:p>
                <a:pPr algn="just"/>
                <a:r>
                  <a:rPr lang="en-US" sz="2000" dirty="0"/>
                  <a:t>Heat of Solution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1000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𝐾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𝑐𝑎𝑙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20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2000" dirty="0"/>
                  <a:t> 4.184 KJ per mol.            	  </a:t>
                </a:r>
                <a:r>
                  <a:rPr lang="en-US" sz="2000" b="1" dirty="0"/>
                  <a:t>(The End)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8DE4BFF-9A29-4A4A-873D-1148904B8CC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54954" y="2603499"/>
                <a:ext cx="9685324" cy="3757543"/>
              </a:xfrm>
              <a:blipFill>
                <a:blip r:embed="rId2"/>
                <a:stretch>
                  <a:fillRect l="-252" t="-1623" r="-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3789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EDAEB-9B1D-440C-8135-E7BB32ECD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heat of neutralization		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F6367-8535-40D0-9453-944DA6544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596" y="2484230"/>
            <a:ext cx="11262333" cy="4022587"/>
          </a:xfrm>
        </p:spPr>
        <p:txBody>
          <a:bodyPr>
            <a:normAutofit/>
          </a:bodyPr>
          <a:lstStyle/>
          <a:p>
            <a:pPr algn="just"/>
            <a:r>
              <a:rPr lang="en-US" sz="2200" dirty="0"/>
              <a:t>It the heat energy released when one mole of water is formed from the neutralization between one mole of hydrogen ions, H+ from an acid and one mole of hydroxide ions, OH- from an alkali.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	</a:t>
            </a:r>
            <a:r>
              <a:rPr lang="en-US" sz="2200" dirty="0"/>
              <a:t>Energy change = </a:t>
            </a:r>
            <a:r>
              <a:rPr lang="en-US" sz="2200" i="1" dirty="0"/>
              <a:t>mc</a:t>
            </a:r>
            <a:r>
              <a:rPr lang="en-US" sz="2200" dirty="0"/>
              <a:t> θ</a:t>
            </a:r>
            <a:br>
              <a:rPr lang="en-US" sz="2200" i="1" dirty="0"/>
            </a:br>
            <a:r>
              <a:rPr lang="en-US" sz="2200" i="1" dirty="0"/>
              <a:t>	</a:t>
            </a:r>
            <a:r>
              <a:rPr lang="en-US" sz="2200" dirty="0"/>
              <a:t>In which,</a:t>
            </a:r>
          </a:p>
          <a:p>
            <a:pPr marL="0" indent="0">
              <a:buNone/>
            </a:pPr>
            <a:br>
              <a:rPr lang="en-US" sz="2200" dirty="0"/>
            </a:br>
            <a:r>
              <a:rPr lang="en-US" sz="2200" dirty="0"/>
              <a:t>	m = the mass of the aqueous reaction mixture</a:t>
            </a:r>
            <a:br>
              <a:rPr lang="en-US" sz="2200" dirty="0"/>
            </a:br>
            <a:r>
              <a:rPr lang="en-US" sz="2200" dirty="0"/>
              <a:t>	c = the specific heat capacity of the aqueous reaction mixture</a:t>
            </a:r>
            <a:br>
              <a:rPr lang="en-US" sz="2200" dirty="0"/>
            </a:br>
            <a:r>
              <a:rPr lang="en-US" sz="2200" dirty="0"/>
              <a:t>	θ = the change in temperature </a:t>
            </a:r>
            <a:br>
              <a:rPr lang="en-US" sz="2200" dirty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30352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1AB1F-9DEB-4058-9093-DC72ABE4E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32FDB2-AD86-4C74-B2BF-668288D1B6D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5354" y="2411896"/>
                <a:ext cx="11169568" cy="3909391"/>
              </a:xfrm>
            </p:spPr>
            <p:txBody>
              <a:bodyPr>
                <a:noAutofit/>
              </a:bodyPr>
              <a:lstStyle/>
              <a:p>
                <a:pPr algn="just"/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/>
                        </m:ctrlPr>
                      </m:sSupPr>
                      <m:e>
                        <m:r>
                          <a:rPr lang="en-US" i="1" dirty="0"/>
                          <m:t>50 </m:t>
                        </m:r>
                        <m:r>
                          <a:rPr lang="en-US" i="1" dirty="0"/>
                          <m:t>𝑐𝑚</m:t>
                        </m:r>
                      </m:e>
                      <m:sup>
                        <m:r>
                          <a:rPr lang="en-US" i="1" dirty="0"/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 of 1.0 mol/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/>
                        </m:ctrlPr>
                      </m:sSupPr>
                      <m:e>
                        <m:r>
                          <a:rPr lang="en-US" i="1" dirty="0"/>
                          <m:t> </m:t>
                        </m:r>
                        <m:r>
                          <a:rPr lang="en-US" b="0" i="1" dirty="0" smtClean="0"/>
                          <m:t>𝑑</m:t>
                        </m:r>
                        <m:r>
                          <a:rPr lang="en-US" i="1" dirty="0"/>
                          <m:t>𝑚</m:t>
                        </m:r>
                      </m:e>
                      <m:sup>
                        <m:r>
                          <a:rPr lang="en-US" i="1" dirty="0"/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sodium hydroxide is measured using a 100</a:t>
                </a:r>
                <a:br>
                  <a:rPr lang="en-US" dirty="0"/>
                </a:br>
                <a:r>
                  <a:rPr lang="en-US" dirty="0"/>
                  <a:t>m</a:t>
                </a:r>
                <a:r>
                  <a:rPr lang="en-US" i="1" dirty="0"/>
                  <a:t>l </a:t>
                </a:r>
                <a:r>
                  <a:rPr lang="en-US" dirty="0"/>
                  <a:t>measuring cylinder and poured into a pre weighed calorimeter.</a:t>
                </a:r>
              </a:p>
              <a:p>
                <a:pPr algn="just"/>
                <a:r>
                  <a:rPr lang="en-US" dirty="0"/>
                  <a:t>The initial temperature of the sodium hydroxide is determined</a:t>
                </a:r>
                <a:br>
                  <a:rPr lang="en-US" dirty="0"/>
                </a:br>
                <a:r>
                  <a:rPr lang="en-US" dirty="0"/>
                  <a:t>using a thermometer.</a:t>
                </a:r>
              </a:p>
              <a:p>
                <a:pPr algn="just"/>
                <a:r>
                  <a:rPr lang="en-US" dirty="0"/>
                  <a:t>The measuring cylinder is washed with water and then rinsed with</a:t>
                </a:r>
                <a:br>
                  <a:rPr lang="en-US" dirty="0"/>
                </a:br>
                <a:r>
                  <a:rPr lang="en-US" dirty="0"/>
                  <a:t>the hydrochloric acid solution.</a:t>
                </a:r>
              </a:p>
              <a:p>
                <a:pPr algn="just"/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/>
                        </m:ctrlPr>
                      </m:sSupPr>
                      <m:e>
                        <m:r>
                          <a:rPr lang="en-US" i="1" dirty="0"/>
                          <m:t>50 </m:t>
                        </m:r>
                        <m:r>
                          <a:rPr lang="en-US" i="1" dirty="0"/>
                          <m:t>𝑐𝑚</m:t>
                        </m:r>
                      </m:e>
                      <m:sup>
                        <m:r>
                          <a:rPr lang="en-US" i="1" dirty="0"/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 of 1.0 mol/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/>
                        </m:ctrlPr>
                      </m:sSupPr>
                      <m:e>
                        <m:r>
                          <a:rPr lang="en-US" i="1" dirty="0"/>
                          <m:t> </m:t>
                        </m:r>
                        <m:r>
                          <a:rPr lang="en-US" i="1" dirty="0"/>
                          <m:t>𝑑</m:t>
                        </m:r>
                        <m:r>
                          <a:rPr lang="en-US" i="1" dirty="0"/>
                          <m:t>𝑚</m:t>
                        </m:r>
                      </m:e>
                      <m:sup>
                        <m:r>
                          <a:rPr lang="en-US" i="1" dirty="0"/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hydrochloric acid is measured using a 100</a:t>
                </a:r>
                <a:br>
                  <a:rPr lang="en-US" dirty="0"/>
                </a:br>
                <a:r>
                  <a:rPr lang="en-US" dirty="0"/>
                  <a:t>m</a:t>
                </a:r>
                <a:r>
                  <a:rPr lang="en-US" i="1" dirty="0"/>
                  <a:t>l </a:t>
                </a:r>
                <a:r>
                  <a:rPr lang="en-US" dirty="0"/>
                  <a:t>measuring cylinder. Its initial temperature is recorded.</a:t>
                </a:r>
              </a:p>
              <a:p>
                <a:pPr algn="just"/>
                <a:r>
                  <a:rPr lang="en-US" dirty="0"/>
                  <a:t>The HCl solution is then poured into the NaOH solution.</a:t>
                </a:r>
              </a:p>
              <a:p>
                <a:pPr algn="just"/>
                <a:r>
                  <a:rPr lang="en-US" dirty="0"/>
                  <a:t>The mixture is stirred and the maximum temperature attained is</a:t>
                </a:r>
                <a:br>
                  <a:rPr lang="en-US" dirty="0"/>
                </a:br>
                <a:r>
                  <a:rPr lang="en-US" dirty="0"/>
                  <a:t>recorded. </a:t>
                </a:r>
              </a:p>
              <a:p>
                <a:pPr algn="just"/>
                <a:r>
                  <a:rPr lang="en-US" dirty="0"/>
                  <a:t>A graph is plotted between time and temperature and temp. rise is calculated from it.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32FDB2-AD86-4C74-B2BF-668288D1B6D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5354" y="2411896"/>
                <a:ext cx="11169568" cy="3909391"/>
              </a:xfrm>
              <a:blipFill>
                <a:blip r:embed="rId2"/>
                <a:stretch>
                  <a:fillRect l="-109" t="-780" r="-436" b="-88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6758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12784-EA90-4028-B852-8646C3343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842DA80-E286-4C97-BF8C-2AB0E1A3B95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54954" y="2219186"/>
                <a:ext cx="10851515" cy="4512918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en-US" sz="2000" dirty="0"/>
                  <a:t>Weight of the Calorimeter + Stirrer + Lid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+mj-lt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+mj-lt"/>
                          </a:rPr>
                          <m:t>𝐴</m:t>
                        </m:r>
                      </m:e>
                      <m:sub>
                        <m:r>
                          <a:rPr lang="en-US" sz="2000" b="0" i="1" smtClean="0">
                            <a:latin typeface="+mj-lt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g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dirty="0"/>
              </a:p>
              <a:p>
                <a:pPr algn="just"/>
                <a:r>
                  <a:rPr lang="en-US" sz="2000" dirty="0"/>
                  <a:t>Weight of the Calorimeter + Stirrer + Lid + Mixture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g</a:t>
                </a:r>
              </a:p>
              <a:p>
                <a:pPr algn="just"/>
                <a:r>
                  <a:rPr lang="en-US" sz="2000" dirty="0"/>
                  <a:t>Weight of Mixture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000" dirty="0"/>
              </a:p>
              <a:p>
                <a:pPr algn="just"/>
                <a:r>
                  <a:rPr lang="en-US" sz="2000" dirty="0"/>
                  <a:t>Initial temperature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  <a:p>
                <a:pPr algn="just"/>
                <a:r>
                  <a:rPr lang="en-US" sz="2000" dirty="0"/>
                  <a:t>Final temperature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  <m:r>
                      <a:rPr lang="en-US" sz="20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  <a:p>
                <a:pPr algn="just"/>
                <a:r>
                  <a:rPr lang="en-US" sz="2000" dirty="0"/>
                  <a:t>Fall in temperature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  <m:r>
                      <a:rPr lang="en-US" sz="20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  <m:r>
                      <a:rPr lang="en-US" sz="20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= </a:t>
                </a:r>
                <a14:m>
                  <m:oMath xmlns:m="http://schemas.openxmlformats.org/officeDocument/2006/math">
                    <m:r>
                      <a:rPr lang="en-US" sz="2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2000" dirty="0"/>
              </a:p>
              <a:p>
                <a:pPr algn="just"/>
                <a:r>
                  <a:rPr lang="en-US" sz="2000" dirty="0"/>
                  <a:t>Specific heat of Calorimeter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= 0.091</a:t>
                </a:r>
              </a:p>
              <a:p>
                <a:pPr algn="just"/>
                <a:r>
                  <a:rPr lang="en-US" sz="2000" dirty="0"/>
                  <a:t>Specific heat of Solution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= 1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842DA80-E286-4C97-BF8C-2AB0E1A3B95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54954" y="2219186"/>
                <a:ext cx="10851515" cy="4512918"/>
              </a:xfrm>
              <a:blipFill>
                <a:blip r:embed="rId2"/>
                <a:stretch>
                  <a:fillRect l="-225" t="-6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313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C6388-A992-4943-B3E7-C6A4341CE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8DE4BFF-9A29-4A4A-873D-1148904B8CC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54954" y="2603499"/>
                <a:ext cx="9685324" cy="3757543"/>
              </a:xfrm>
            </p:spPr>
            <p:txBody>
              <a:bodyPr>
                <a:normAutofit/>
              </a:bodyPr>
              <a:lstStyle/>
              <a:p>
                <a:pPr algn="just"/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50 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000" dirty="0"/>
                  <a:t> of 1 M HCL on neutralization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50 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000" dirty="0"/>
                  <a:t> of 1 M NaOH liberates heat </a:t>
                </a:r>
              </a:p>
              <a:p>
                <a:pPr algn="just"/>
                <a:r>
                  <a:rPr lang="en-US" sz="2000" dirty="0"/>
                  <a:t>=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2000" dirty="0"/>
                  <a:t> = x calories</a:t>
                </a:r>
              </a:p>
              <a:p>
                <a:pPr algn="just"/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1000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000" dirty="0"/>
                  <a:t> of 1 M HCL on neutralization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1000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0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of 1 M NaOH liberates heat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50</m:t>
                        </m:r>
                      </m:den>
                    </m:f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1000</m:t>
                    </m:r>
                  </m:oMath>
                </a14:m>
                <a:r>
                  <a:rPr lang="en-US" sz="2000" dirty="0"/>
                  <a:t> = heat of neutralization (calories)</a:t>
                </a:r>
              </a:p>
              <a:p>
                <a:pPr algn="just"/>
                <a:r>
                  <a:rPr lang="en-US" sz="2000" dirty="0"/>
                  <a:t>heat of neutralization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50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1000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sz="2000" dirty="0"/>
                  <a:t> = </a:t>
                </a:r>
                <a:r>
                  <a:rPr lang="en-US" sz="2000" dirty="0" err="1"/>
                  <a:t>y.K.Cal</a:t>
                </a:r>
                <a:r>
                  <a:rPr lang="en-US" sz="2000" dirty="0"/>
                  <a:t>.</a:t>
                </a:r>
              </a:p>
              <a:p>
                <a:pPr algn="just"/>
                <a:r>
                  <a:rPr lang="en-US" sz="2000" dirty="0"/>
                  <a:t>1 Cal. = 4.184J</a:t>
                </a:r>
              </a:p>
              <a:p>
                <a:pPr algn="just"/>
                <a:r>
                  <a:rPr lang="en-US" sz="2000" dirty="0"/>
                  <a:t>heat of neutralization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50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1000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en-US" sz="2000" dirty="0"/>
                      <m:t>4.184</m:t>
                    </m:r>
                  </m:oMath>
                </a14:m>
                <a:r>
                  <a:rPr lang="en-US" sz="2000" dirty="0"/>
                  <a:t> = ---------KJ/mol.</a:t>
                </a:r>
              </a:p>
              <a:p>
                <a:pPr algn="just"/>
                <a:endParaRPr lang="en-US" sz="2000" dirty="0"/>
              </a:p>
              <a:p>
                <a:pPr algn="just"/>
                <a:endParaRPr lang="en-US" sz="20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8DE4BFF-9A29-4A4A-873D-1148904B8CC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54954" y="2603499"/>
                <a:ext cx="9685324" cy="3757543"/>
              </a:xfrm>
              <a:blipFill>
                <a:blip r:embed="rId2"/>
                <a:stretch>
                  <a:fillRect l="-252" t="-812" r="-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9895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33E45-CF77-4E74-98C5-A4AEBEB85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 discussion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A83771-DA48-474C-AC34-B2E745A4AF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90330" y="2186609"/>
                <a:ext cx="11343861" cy="4399721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000" dirty="0"/>
                  <a:t>strong acid and a strong alkali ionizes completely in water.</a:t>
                </a:r>
                <a:br>
                  <a:rPr lang="en-US" sz="2000" dirty="0"/>
                </a:br>
                <a:r>
                  <a:rPr lang="en-US" sz="2000" dirty="0"/>
                  <a:t>HCl(aq) </a:t>
                </a:r>
                <a:r>
                  <a:rPr lang="en-US" sz="2000" dirty="0">
                    <a:sym typeface="Wingdings" panose="05000000000000000000" pitchFamily="2" charset="2"/>
                  </a:rPr>
                  <a:t>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sz="2000" dirty="0"/>
                  <a:t>(aq)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𝐶𝑙</m:t>
                        </m:r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sz="2000" dirty="0"/>
                  <a:t>(aq)</a:t>
                </a:r>
                <a:br>
                  <a:rPr lang="en-US" sz="2000" dirty="0"/>
                </a:br>
                <a:r>
                  <a:rPr lang="en-US" sz="2000" dirty="0"/>
                  <a:t>NaOH(aq) </a:t>
                </a:r>
                <a:r>
                  <a:rPr lang="en-US" sz="2000" dirty="0">
                    <a:sym typeface="Wingdings" panose="05000000000000000000" pitchFamily="2" charset="2"/>
                  </a:rPr>
                  <a:t>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𝑁𝑎</m:t>
                        </m:r>
                      </m:e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sz="2000" dirty="0"/>
                  <a:t>(aq)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𝑂𝐻</m:t>
                        </m:r>
                      </m:e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sz="2000" dirty="0"/>
                  <a:t>(aq)</a:t>
                </a:r>
                <a:br>
                  <a:rPr lang="en-US" sz="2000" dirty="0"/>
                </a:br>
                <a:r>
                  <a:rPr lang="en-US" sz="2000" dirty="0"/>
                  <a:t>When these solutions are added together the only change that occurs is the formation of water molecules.</a:t>
                </a:r>
                <a:br>
                  <a:rPr lang="en-US" sz="2000" dirty="0"/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𝑁𝑎</m:t>
                        </m:r>
                      </m:e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sz="2000" dirty="0"/>
                  <a:t>(aq)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𝑂𝐻</m:t>
                        </m:r>
                      </m:e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sz="2000" dirty="0"/>
                  <a:t>(aq)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sz="2000" dirty="0"/>
                  <a:t>(aq)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𝐶𝑙</m:t>
                        </m:r>
                      </m:e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sz="2000" dirty="0"/>
                  <a:t>(aq) </a:t>
                </a:r>
                <a:r>
                  <a:rPr lang="en-US" sz="2000" dirty="0">
                    <a:sym typeface="Wingdings" panose="05000000000000000000" pitchFamily="2" charset="2"/>
                  </a:rPr>
                  <a:t></a:t>
                </a:r>
                <a:r>
                  <a:rPr lang="en-US" sz="2000" dirty="0"/>
                  <a:t> NaCl(aq)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sz="2000" dirty="0"/>
                  <a:t>(</a:t>
                </a:r>
                <a:r>
                  <a:rPr lang="en-US" sz="2000" i="1" dirty="0"/>
                  <a:t>l</a:t>
                </a:r>
                <a:r>
                  <a:rPr lang="en-US" sz="2000" dirty="0"/>
                  <a:t>)</a:t>
                </a:r>
                <a:br>
                  <a:rPr lang="en-US" sz="2000" dirty="0"/>
                </a:br>
                <a:r>
                  <a:rPr lang="en-US" sz="2000" dirty="0"/>
                  <a:t>Hence the heat of neutralization is the heat released from the formation</a:t>
                </a:r>
                <a:br>
                  <a:rPr lang="en-US" sz="2000" dirty="0"/>
                </a:br>
                <a:r>
                  <a:rPr lang="en-US" sz="2000" dirty="0"/>
                  <a:t>of 1 mole of water and its value is approximately 57.4 kJ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𝑚𝑜𝑙</m:t>
                        </m:r>
                      </m:e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sz="2000" dirty="0"/>
                  <a:t>.</a:t>
                </a:r>
                <a:br>
                  <a:rPr lang="en-US" sz="2000" dirty="0"/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𝑂𝐻</m:t>
                        </m:r>
                      </m:e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sz="2000" dirty="0"/>
                  <a:t>(aq)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sz="2000" dirty="0"/>
                  <a:t>(aq) </a:t>
                </a:r>
                <a:r>
                  <a:rPr lang="en-US" sz="2000" dirty="0">
                    <a:sym typeface="Wingdings" panose="05000000000000000000" pitchFamily="2" charset="2"/>
                  </a:rPr>
                  <a:t>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sz="2000" dirty="0"/>
                  <a:t>(</a:t>
                </a:r>
                <a:r>
                  <a:rPr lang="en-US" sz="2000" i="1" dirty="0"/>
                  <a:t>l</a:t>
                </a:r>
                <a:r>
                  <a:rPr lang="en-US" sz="2000" dirty="0"/>
                  <a:t>) ∆H= -57.4 kJ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𝑜𝑙</m:t>
                        </m:r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br>
                  <a:rPr lang="en-US" sz="2000" dirty="0"/>
                </a:br>
                <a:r>
                  <a:rPr lang="en-US" sz="2000" dirty="0"/>
                  <a:t>Hence the heat of neutralization of any strong acid and strong alkali is</a:t>
                </a:r>
                <a:br>
                  <a:rPr lang="en-US" sz="2000" dirty="0"/>
                </a:br>
                <a:r>
                  <a:rPr lang="en-US" sz="2000" dirty="0"/>
                  <a:t>the same. For example</a:t>
                </a:r>
              </a:p>
              <a:p>
                <a:pPr marL="0" indent="0">
                  <a:buNone/>
                </a:pPr>
                <a:br>
                  <a:rPr lang="en-US" sz="2000" dirty="0"/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𝑁𝑎</m:t>
                        </m:r>
                      </m:e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sz="2000" dirty="0"/>
                  <a:t>(aq)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𝑂𝐻</m:t>
                        </m:r>
                      </m:e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sz="2000" dirty="0"/>
                  <a:t>(aq)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sz="2000" dirty="0"/>
                  <a:t>(aq)+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𝑁𝑂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bSup>
                  </m:oMath>
                </a14:m>
                <a:r>
                  <a:rPr lang="en-US" sz="2000" dirty="0"/>
                  <a:t>(aq) </a:t>
                </a:r>
                <a:r>
                  <a:rPr lang="en-US" sz="2000" dirty="0">
                    <a:sym typeface="Wingdings" panose="05000000000000000000" pitchFamily="2" charset="2"/>
                  </a:rPr>
                  <a:t>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𝑁𝑎𝑁𝑂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000" dirty="0"/>
                  <a:t>(aq)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sz="2000" dirty="0"/>
                  <a:t>(</a:t>
                </a:r>
                <a:r>
                  <a:rPr lang="en-US" sz="2000" i="1" dirty="0"/>
                  <a:t>l</a:t>
                </a:r>
                <a:r>
                  <a:rPr lang="en-US" sz="2000" dirty="0"/>
                  <a:t>) ∆H= -57.4 kJ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𝑚𝑜𝑙</m:t>
                        </m:r>
                      </m:e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sz="2000" dirty="0"/>
                  <a:t>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A83771-DA48-474C-AC34-B2E745A4AF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0330" y="2186609"/>
                <a:ext cx="11343861" cy="4399721"/>
              </a:xfrm>
              <a:blipFill>
                <a:blip r:embed="rId2"/>
                <a:stretch>
                  <a:fillRect l="-537" t="-8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4243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E0587-A152-4B28-8621-18AA81EBD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 discussion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FAD0ED-754B-41B2-8A6A-B3664CCD61F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96348" y="2603500"/>
                <a:ext cx="11118574" cy="396957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dirty="0"/>
                  <a:t>The heat of neutralization involving a weak acid and a weak alkali</a:t>
                </a:r>
                <a:br>
                  <a:rPr lang="en-US" sz="2000" dirty="0"/>
                </a:br>
                <a:r>
                  <a:rPr lang="en-US" sz="2000" dirty="0"/>
                  <a:t>However when weak acids or alkalis are involved, the heat of neutralization is</a:t>
                </a:r>
                <a:br>
                  <a:rPr lang="en-US" sz="2000" dirty="0"/>
                </a:br>
                <a:r>
                  <a:rPr lang="en-US" sz="2000" dirty="0"/>
                  <a:t>lower than 57.4 kJ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𝑚𝑜𝑙</m:t>
                        </m:r>
                      </m:e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sz="2000" dirty="0"/>
                  <a:t>.</a:t>
                </a:r>
                <a:br>
                  <a:rPr lang="en-US" sz="2000" dirty="0"/>
                </a:br>
                <a:r>
                  <a:rPr lang="en-US" sz="2000" dirty="0"/>
                  <a:t>These weak acids or alkalis are partially dissociated in water.</a:t>
                </a:r>
                <a:br>
                  <a:rPr lang="en-US" sz="2000" dirty="0"/>
                </a:br>
                <a:r>
                  <a:rPr lang="en-US" sz="2000" dirty="0"/>
                  <a:t>Some energy is needed to break the -O-H bonds to release the hydrogen ions</a:t>
                </a:r>
                <a:br>
                  <a:rPr lang="en-US" sz="2000" dirty="0"/>
                </a:br>
                <a:r>
                  <a:rPr lang="en-US" sz="2000" dirty="0"/>
                  <a:t>or the hydroxide ions before they can react.</a:t>
                </a:r>
                <a:br>
                  <a:rPr lang="en-US" sz="2000" dirty="0"/>
                </a:br>
                <a:r>
                  <a:rPr lang="en-US" sz="2000" dirty="0"/>
                  <a:t>Thus the net heat change will be less than 57.4 KJ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𝑚𝑜𝑙</m:t>
                        </m:r>
                      </m:e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sz="2000" dirty="0"/>
                  <a:t>. For example the heat</a:t>
                </a:r>
                <a:br>
                  <a:rPr lang="en-US" sz="2000" dirty="0"/>
                </a:br>
                <a:r>
                  <a:rPr lang="en-US" sz="2000" dirty="0"/>
                  <a:t>of neutralization of ethanoic acid and sodium hydroxide is only 54 kJ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𝑚𝑜𝑙</m:t>
                        </m:r>
                      </m:e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FAD0ED-754B-41B2-8A6A-B3664CCD61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6348" y="2603500"/>
                <a:ext cx="11118574" cy="3969578"/>
              </a:xfrm>
              <a:blipFill>
                <a:blip r:embed="rId2"/>
                <a:stretch>
                  <a:fillRect l="-603" t="-7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3102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4B9A2-9918-44BE-B10C-19EF0979D5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2086481"/>
            <a:ext cx="8825658" cy="2677648"/>
          </a:xfrm>
        </p:spPr>
        <p:txBody>
          <a:bodyPr/>
          <a:lstStyle/>
          <a:p>
            <a:r>
              <a:rPr lang="en-US" dirty="0"/>
              <a:t>Determine the heat of solution of KNO</a:t>
            </a:r>
            <a:r>
              <a:rPr lang="en-US" sz="4400" dirty="0"/>
              <a:t>3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2781A8F-2E95-40C3-8E94-AB07C51871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361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9C45F-E1F4-442B-B7E9-5EA99AE99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heat of solution?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AA19A-E315-40AF-891B-C22EBC1DA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096" y="2603500"/>
            <a:ext cx="11065566" cy="34163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The </a:t>
            </a:r>
            <a:r>
              <a:rPr lang="en-US" b="1" dirty="0"/>
              <a:t>heat</a:t>
            </a:r>
            <a:r>
              <a:rPr lang="en-US" dirty="0"/>
              <a:t> evolved or absorbed when a substance dissolves</a:t>
            </a:r>
          </a:p>
          <a:p>
            <a:pPr algn="just"/>
            <a:r>
              <a:rPr lang="en-US" dirty="0"/>
              <a:t> Specifically it is the amount involved when one mole or sometimes one gram dissolves in a large excess of solvent.</a:t>
            </a:r>
          </a:p>
          <a:p>
            <a:pPr algn="just"/>
            <a:r>
              <a:rPr lang="en-US" dirty="0"/>
              <a:t>Generally heat of solution is expressed as,</a:t>
            </a:r>
          </a:p>
          <a:p>
            <a:pPr marL="400050" lvl="1" indent="0" algn="just">
              <a:buNone/>
            </a:pPr>
            <a:r>
              <a:rPr lang="en-US" b="1" dirty="0" err="1"/>
              <a:t>ΔH</a:t>
            </a:r>
            <a:r>
              <a:rPr lang="en-US" b="1" baseline="-25000" dirty="0" err="1"/>
              <a:t>water</a:t>
            </a:r>
            <a:r>
              <a:rPr lang="en-US" b="1" dirty="0"/>
              <a:t> = mass </a:t>
            </a:r>
            <a:r>
              <a:rPr lang="en-US" b="1" baseline="-25000" dirty="0"/>
              <a:t>water</a:t>
            </a:r>
            <a:r>
              <a:rPr lang="en-US" baseline="-25000" dirty="0"/>
              <a:t> </a:t>
            </a:r>
            <a:r>
              <a:rPr lang="en-US" b="1" dirty="0"/>
              <a:t>× </a:t>
            </a:r>
            <a:r>
              <a:rPr lang="en-US" b="1" dirty="0" err="1"/>
              <a:t>ΔT</a:t>
            </a:r>
            <a:r>
              <a:rPr lang="en-US" b="1" baseline="-25000" dirty="0" err="1"/>
              <a:t>water</a:t>
            </a:r>
            <a:r>
              <a:rPr lang="en-US" dirty="0"/>
              <a:t> </a:t>
            </a:r>
            <a:r>
              <a:rPr lang="en-US" b="1" dirty="0"/>
              <a:t>× specific heat </a:t>
            </a:r>
            <a:r>
              <a:rPr lang="en-US" b="1" baseline="-25000" dirty="0"/>
              <a:t>water</a:t>
            </a:r>
            <a:endParaRPr lang="en-US" dirty="0"/>
          </a:p>
          <a:p>
            <a:pPr marL="400050" lvl="1" indent="0" algn="just">
              <a:buNone/>
            </a:pPr>
            <a:r>
              <a:rPr lang="en-US" dirty="0"/>
              <a:t>Where,</a:t>
            </a:r>
          </a:p>
          <a:p>
            <a:pPr marL="400050" lvl="1" indent="0" algn="just">
              <a:buNone/>
            </a:pPr>
            <a:r>
              <a:rPr lang="en-US" dirty="0"/>
              <a:t>ΔH = heat change</a:t>
            </a:r>
          </a:p>
          <a:p>
            <a:pPr marL="400050" lvl="1" indent="0" algn="just">
              <a:buNone/>
            </a:pPr>
            <a:r>
              <a:rPr lang="en-US" dirty="0"/>
              <a:t>mass water = sample mass</a:t>
            </a:r>
          </a:p>
          <a:p>
            <a:pPr marL="400050" lvl="1" indent="0" algn="just">
              <a:buNone/>
            </a:pPr>
            <a:r>
              <a:rPr lang="en-US" dirty="0"/>
              <a:t>ΔT = temperature difference</a:t>
            </a:r>
          </a:p>
          <a:p>
            <a:pPr marL="400050" lvl="1" indent="0" algn="just">
              <a:buNone/>
            </a:pPr>
            <a:r>
              <a:rPr lang="en-US" dirty="0"/>
              <a:t>Specific heat = 0.004184 kJ/</a:t>
            </a:r>
            <a:r>
              <a:rPr lang="en-US" dirty="0" err="1"/>
              <a:t>g</a:t>
            </a:r>
            <a:r>
              <a:rPr lang="en-US" baseline="30000" dirty="0" err="1"/>
              <a:t>∘</a:t>
            </a:r>
            <a:r>
              <a:rPr lang="en-US" dirty="0" err="1"/>
              <a:t>C</a:t>
            </a:r>
            <a:r>
              <a:rPr lang="en-US" dirty="0"/>
              <a:t>.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1530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137</TotalTime>
  <Words>1023</Words>
  <Application>Microsoft Office PowerPoint</Application>
  <PresentationFormat>Widescreen</PresentationFormat>
  <Paragraphs>68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Cambria Math</vt:lpstr>
      <vt:lpstr>Century Gothic</vt:lpstr>
      <vt:lpstr>Wingdings 3</vt:lpstr>
      <vt:lpstr>Ion Boardroom</vt:lpstr>
      <vt:lpstr>Determination of Heat Of Neutralization by using strong acid and base  </vt:lpstr>
      <vt:lpstr>What is heat of neutralization   </vt:lpstr>
      <vt:lpstr>Procedure</vt:lpstr>
      <vt:lpstr>Calculations</vt:lpstr>
      <vt:lpstr>Calculations</vt:lpstr>
      <vt:lpstr>Result discussion</vt:lpstr>
      <vt:lpstr>Result discussion</vt:lpstr>
      <vt:lpstr>Determine the heat of solution of KNO3</vt:lpstr>
      <vt:lpstr>What is heat of solution?</vt:lpstr>
      <vt:lpstr>Procedure</vt:lpstr>
      <vt:lpstr>Calculations</vt:lpstr>
      <vt:lpstr>Calculations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Determination of Heat Of Neutralization by using strong acid and base  </dc:title>
  <dc:creator>Rana Saad</dc:creator>
  <cp:lastModifiedBy>Rana Saad</cp:lastModifiedBy>
  <cp:revision>16</cp:revision>
  <dcterms:created xsi:type="dcterms:W3CDTF">2020-05-06T17:00:33Z</dcterms:created>
  <dcterms:modified xsi:type="dcterms:W3CDTF">2020-05-10T08:24:30Z</dcterms:modified>
</cp:coreProperties>
</file>